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70" r:id="rId6"/>
    <p:sldId id="26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D9E7E-C055-482F-AD30-099D62547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329574-2273-4139-B6B1-382037DEE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1C042-0615-4EF9-967A-C998089D0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97ABA-1C2C-4812-8554-9A43ADA5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D97D8-762B-4C64-9AA9-BF88B6EE8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0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3B8A4-60C9-47EC-AC4D-62765A284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BF770-3D77-4901-9991-99E6980D2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A41A-7107-4E70-A9C2-48FB3E188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BB959-2FD5-483C-80B6-5847A5CDB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69CF1-D3ED-49CB-B474-F14E37D58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85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4DE5-7D9B-4524-BDC0-C56C27E4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3AAD6-1359-413B-AE90-27FD75CAC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335A0-BF8B-4C74-9958-69FF6575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4C411-3244-4C84-A155-39B8544B4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D7BCF-8B9C-4405-AC83-269F841D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693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17CA-3965-42FC-9010-0776D4EFB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55ACD-D4DD-439A-9132-073EA1E8F0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3FA915-5E51-4D7F-9BAD-77530971F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042E27-E4E3-4E2B-850D-348E36EF2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2BBF5-C2E0-4767-A196-C91ADF840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6114CE-8A93-47EC-93DD-146A7FC73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45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A1E9F-BCDC-4CE4-A70B-4DF90B8E9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A0982-BE9E-4CED-984E-4F5BAD052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36F81-108D-4C97-95B5-5EC5C20CB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DADA44-DCBD-4706-9579-9EE575E33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CB33EA-AFAB-4BFD-8E7A-A91566744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5E9DBC-85CC-48F0-9BAC-D00761FA8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99B3CE-BDC4-4019-BF1B-7933CE106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479AA0-DD7B-40EB-BE2C-3E19B472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81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985C4-AE6D-48A5-B5FA-A4A322D71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3E0506-9C14-4D2A-B00B-EABB8BD11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F3F20A-51FF-4E59-B3DD-4E3A7C875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E49F8B-3EB3-435F-9F4C-930DB1E0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39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36A957-BC2D-4D68-ADCF-F1C44BC15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D8C959-4908-464C-A965-4DE7506C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47ABB-D805-4E6B-ABC1-1BB181FDD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1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6822-0FF5-499B-A615-9F63183A1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C2DCB-DF0E-4C6B-AFFD-8394A91D5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05242-87BF-46FD-A490-036631F98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55D5A-43D2-44D5-BE74-02B6E6625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72EFA-5838-48EE-963E-4504741BE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7B13A-3EB4-4B6F-B662-9EB65A8E9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44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92785-84E8-4001-93FD-B48A7B72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338B21-28A1-437A-8288-DF6EE4EDB9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47C43-AABD-43A8-A949-CE2D70CA0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386782-7BA5-4C6E-9657-053F0BA0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D19BB-D72B-4992-9983-9E0F94C6F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6EF51D-EE79-4DFD-BBD8-61CF2759E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0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591BB-DDF3-4B9D-A819-F09ACDE91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2AFF3-0949-497C-BCB0-0A86C2445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48A03-DFB8-496E-B772-85E424866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885DF-CB49-4A5F-B7CB-0F41CE23E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3F9A5-5068-4CF9-A4D2-A63958FE9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70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624C93-D856-46CA-B1EB-5EBE4CF5CB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CFF7B-FCDE-4426-997E-21AB149A7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BF0B-7705-46A5-951C-D3506BCFD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97CDE-649D-4712-9502-1C439EF3F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E0ABB-58FA-41F5-AE31-809F0F787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2025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792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2025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E5178C-0965-4EB3-A041-D031155E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7B098-B897-439C-99EC-A2E3ABB62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5E445-7EC8-41D1-9526-1A7009695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6771-F577-430A-9A4A-5EB991B5DB14}" type="datetimeFigureOut">
              <a:rPr lang="en-US" smtClean="0"/>
              <a:t>04/18/2025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DF0B7-1268-4287-AAD2-79E9124F0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94AE-5EE8-4AD5-B57D-E69A929EB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4B0F6-13B9-4004-A6BA-68EE0D577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1759" y="1770813"/>
            <a:ext cx="8882175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BFX AT-100_FA_1pc scrap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901219"/>
            <a:ext cx="3329353" cy="958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by: PE – JUSTIN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2025/04/17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746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349257"/>
              </p:ext>
            </p:extLst>
          </p:nvPr>
        </p:nvGraphicFramePr>
        <p:xfrm>
          <a:off x="519244" y="840285"/>
          <a:ext cx="11132458" cy="5096691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06858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730758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(5W1H)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9392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2025-APR-17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9392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9392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74088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complain 1pc scrap T99X171.00 need to additional defect analysis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661488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L308, L306, RV301, C338, U308, R328 components were burnt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7408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NG product can’t boot up, no HDMI signal, no Ping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  <a:tr h="7408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much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1/91pcs scrap ~ 1.09%, S/N range: 2149688001202404122919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7011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5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D6CDA7-2795-4F06-B117-70168C63097A}"/>
              </a:ext>
            </a:extLst>
          </p:cNvPr>
          <p:cNvSpPr txBox="1"/>
          <p:nvPr/>
        </p:nvSpPr>
        <p:spPr>
          <a:xfrm>
            <a:off x="886281" y="48022"/>
            <a:ext cx="441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Verify fail symptom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4F591B2-730B-42E2-8014-61021D3BC390}"/>
              </a:ext>
            </a:extLst>
          </p:cNvPr>
          <p:cNvGrpSpPr/>
          <p:nvPr/>
        </p:nvGrpSpPr>
        <p:grpSpPr>
          <a:xfrm>
            <a:off x="980663" y="3987845"/>
            <a:ext cx="2034499" cy="2161161"/>
            <a:chOff x="980663" y="3166211"/>
            <a:chExt cx="2034499" cy="2161161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26FE69E-7F6F-4CDE-AA83-183ADE4AD9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7" t="24971" r="10216" b="13620"/>
            <a:stretch/>
          </p:blipFill>
          <p:spPr>
            <a:xfrm rot="16200000">
              <a:off x="917332" y="3229542"/>
              <a:ext cx="2161161" cy="203449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5FE1B71-81E1-40E4-AB62-132E4900F362}"/>
                </a:ext>
              </a:extLst>
            </p:cNvPr>
            <p:cNvSpPr txBox="1"/>
            <p:nvPr/>
          </p:nvSpPr>
          <p:spPr>
            <a:xfrm>
              <a:off x="1457741" y="4293703"/>
              <a:ext cx="689113" cy="261610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Sample 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0E0A1B8-08B6-4FD6-B1CB-763432C10378}"/>
              </a:ext>
            </a:extLst>
          </p:cNvPr>
          <p:cNvSpPr txBox="1"/>
          <p:nvPr/>
        </p:nvSpPr>
        <p:spPr>
          <a:xfrm>
            <a:off x="465527" y="3089123"/>
            <a:ext cx="841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   </a:t>
            </a:r>
          </a:p>
          <a:p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5V2A</a:t>
            </a:r>
          </a:p>
        </p:txBody>
      </p:sp>
      <p:sp>
        <p:nvSpPr>
          <p:cNvPr id="43" name="Arrow: Up 42">
            <a:extLst>
              <a:ext uri="{FF2B5EF4-FFF2-40B4-BE49-F238E27FC236}">
                <a16:creationId xmlns:a16="http://schemas.microsoft.com/office/drawing/2014/main" id="{64A9F6C6-33BF-4851-B2FD-88BE274F1A95}"/>
              </a:ext>
            </a:extLst>
          </p:cNvPr>
          <p:cNvSpPr/>
          <p:nvPr/>
        </p:nvSpPr>
        <p:spPr>
          <a:xfrm rot="10800000">
            <a:off x="1073427" y="3301138"/>
            <a:ext cx="85668" cy="75402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72F332-A5E8-4785-8019-A26602209947}"/>
              </a:ext>
            </a:extLst>
          </p:cNvPr>
          <p:cNvSpPr txBox="1"/>
          <p:nvPr/>
        </p:nvSpPr>
        <p:spPr>
          <a:xfrm>
            <a:off x="573162" y="3737510"/>
            <a:ext cx="8845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Power    In 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11EAF475-C5F5-49D1-834D-E17660B1A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452" y="742250"/>
            <a:ext cx="2229161" cy="1609950"/>
          </a:xfrm>
          <a:prstGeom prst="rect">
            <a:avLst/>
          </a:prstGeom>
        </p:spPr>
      </p:pic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B488C516-9BB8-43A3-BFB6-0D7979646E76}"/>
              </a:ext>
            </a:extLst>
          </p:cNvPr>
          <p:cNvCxnSpPr>
            <a:cxnSpLocks/>
          </p:cNvCxnSpPr>
          <p:nvPr/>
        </p:nvCxnSpPr>
        <p:spPr>
          <a:xfrm rot="16200000" flipV="1">
            <a:off x="693091" y="2811387"/>
            <a:ext cx="1790400" cy="562518"/>
          </a:xfrm>
          <a:prstGeom prst="bentConnector3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A42240D-6B4E-4B97-88BF-E795FC096282}"/>
              </a:ext>
            </a:extLst>
          </p:cNvPr>
          <p:cNvSpPr txBox="1"/>
          <p:nvPr/>
        </p:nvSpPr>
        <p:spPr>
          <a:xfrm>
            <a:off x="1581899" y="3748440"/>
            <a:ext cx="547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HDMI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282C901-C406-4965-B83E-BE3D04D62353}"/>
              </a:ext>
            </a:extLst>
          </p:cNvPr>
          <p:cNvSpPr/>
          <p:nvPr/>
        </p:nvSpPr>
        <p:spPr>
          <a:xfrm>
            <a:off x="3154596" y="3211368"/>
            <a:ext cx="975146" cy="77647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 Router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F94E0D5-F9BE-4932-8B59-73F4FE4C6217}"/>
              </a:ext>
            </a:extLst>
          </p:cNvPr>
          <p:cNvSpPr/>
          <p:nvPr/>
        </p:nvSpPr>
        <p:spPr>
          <a:xfrm>
            <a:off x="3422680" y="3211368"/>
            <a:ext cx="129540" cy="8977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1CA5BF-F3E3-4309-AB47-92C93558C757}"/>
              </a:ext>
            </a:extLst>
          </p:cNvPr>
          <p:cNvSpPr/>
          <p:nvPr/>
        </p:nvSpPr>
        <p:spPr>
          <a:xfrm>
            <a:off x="3598002" y="3211368"/>
            <a:ext cx="129540" cy="8977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E1DCEE21-18F7-451F-BEAD-E14D6677E1E0}"/>
              </a:ext>
            </a:extLst>
          </p:cNvPr>
          <p:cNvCxnSpPr>
            <a:endCxn id="57" idx="0"/>
          </p:cNvCxnSpPr>
          <p:nvPr/>
        </p:nvCxnSpPr>
        <p:spPr>
          <a:xfrm flipV="1">
            <a:off x="2442216" y="3211368"/>
            <a:ext cx="1045234" cy="776477"/>
          </a:xfrm>
          <a:prstGeom prst="bentConnector4">
            <a:avLst>
              <a:gd name="adj1" fmla="val -7254"/>
              <a:gd name="adj2" fmla="val 129441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08D81295-5F2E-4F94-A200-81F071E7A1B6}"/>
              </a:ext>
            </a:extLst>
          </p:cNvPr>
          <p:cNvSpPr/>
          <p:nvPr/>
        </p:nvSpPr>
        <p:spPr>
          <a:xfrm>
            <a:off x="3072304" y="1700528"/>
            <a:ext cx="1132110" cy="87747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C6F400A-B9BD-4FE4-91A5-0FD99E751E34}"/>
              </a:ext>
            </a:extLst>
          </p:cNvPr>
          <p:cNvCxnSpPr>
            <a:cxnSpLocks/>
          </p:cNvCxnSpPr>
          <p:nvPr/>
        </p:nvCxnSpPr>
        <p:spPr>
          <a:xfrm flipV="1">
            <a:off x="3658962" y="2578002"/>
            <a:ext cx="0" cy="66343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2F490A3A-ED6C-471E-84F3-BB5DA30972E1}"/>
              </a:ext>
            </a:extLst>
          </p:cNvPr>
          <p:cNvSpPr txBox="1"/>
          <p:nvPr/>
        </p:nvSpPr>
        <p:spPr>
          <a:xfrm>
            <a:off x="2637814" y="2495632"/>
            <a:ext cx="1346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: 10.0.0.100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1D1484A-ABDD-4382-A79C-9139A1446D49}"/>
              </a:ext>
            </a:extLst>
          </p:cNvPr>
          <p:cNvSpPr txBox="1"/>
          <p:nvPr/>
        </p:nvSpPr>
        <p:spPr>
          <a:xfrm>
            <a:off x="3066779" y="3748440"/>
            <a:ext cx="1112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: 10.0.0.1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32444EA-179B-43BD-9B9A-976769305A1B}"/>
              </a:ext>
            </a:extLst>
          </p:cNvPr>
          <p:cNvSpPr txBox="1"/>
          <p:nvPr/>
        </p:nvSpPr>
        <p:spPr>
          <a:xfrm>
            <a:off x="1246014" y="5293187"/>
            <a:ext cx="111256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: 10.0.0.76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4F93E8F-7FEB-4CB3-BBD5-E27D2DDF08AA}"/>
              </a:ext>
            </a:extLst>
          </p:cNvPr>
          <p:cNvSpPr/>
          <p:nvPr/>
        </p:nvSpPr>
        <p:spPr>
          <a:xfrm>
            <a:off x="75701" y="694353"/>
            <a:ext cx="4416787" cy="5587177"/>
          </a:xfrm>
          <a:prstGeom prst="rect">
            <a:avLst/>
          </a:prstGeom>
          <a:noFill/>
          <a:ln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E5A903B-3A01-4281-B989-61DB2FA3E963}"/>
              </a:ext>
            </a:extLst>
          </p:cNvPr>
          <p:cNvSpPr txBox="1"/>
          <p:nvPr/>
        </p:nvSpPr>
        <p:spPr>
          <a:xfrm>
            <a:off x="5143178" y="592532"/>
            <a:ext cx="6642421" cy="1068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Sorting: 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Power on (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adapter 5V2A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+ HDMI cable + ethernet cable connect with DUT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Product #2149688001202404122919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can’t boot up, no HDMI, no ping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60D64A1-4B6F-4145-B803-3ABB5AFAD1D3}"/>
              </a:ext>
            </a:extLst>
          </p:cNvPr>
          <p:cNvSpPr txBox="1"/>
          <p:nvPr/>
        </p:nvSpPr>
        <p:spPr>
          <a:xfrm>
            <a:off x="0" y="6224310"/>
            <a:ext cx="4416787" cy="355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 marL="0" indent="0" algn="ctr">
              <a:buNone/>
            </a:pPr>
            <a:r>
              <a:rPr lang="en-US" sz="1300" b="0" dirty="0">
                <a:solidFill>
                  <a:srgbClr val="FF0000"/>
                </a:solidFill>
              </a:rPr>
              <a:t>Layout sorting RMA T99X171.00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8734DBD6-E3DF-46A9-8690-D76F0CD827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068" y="1758345"/>
            <a:ext cx="2865500" cy="182714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AB04431A-F584-43A0-8392-368791623D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5536" y="1758345"/>
            <a:ext cx="2906168" cy="1827149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A90C7703-FE0A-447D-8B6D-B8892F725BED}"/>
              </a:ext>
            </a:extLst>
          </p:cNvPr>
          <p:cNvSpPr txBox="1"/>
          <p:nvPr/>
        </p:nvSpPr>
        <p:spPr>
          <a:xfrm>
            <a:off x="4492488" y="3531585"/>
            <a:ext cx="4416787" cy="355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 marL="0" indent="0" algn="ctr">
              <a:buNone/>
            </a:pPr>
            <a:r>
              <a:rPr lang="en-US" sz="1300" b="0" dirty="0">
                <a:solidFill>
                  <a:srgbClr val="FF0000"/>
                </a:solidFill>
              </a:rPr>
              <a:t>Can’t boot up, no HDMI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A153D20-5BD9-449D-A79E-61B7137182F2}"/>
              </a:ext>
            </a:extLst>
          </p:cNvPr>
          <p:cNvSpPr txBox="1"/>
          <p:nvPr/>
        </p:nvSpPr>
        <p:spPr>
          <a:xfrm>
            <a:off x="7775213" y="3531585"/>
            <a:ext cx="4416787" cy="355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 marL="0" indent="0" algn="ctr">
              <a:buNone/>
            </a:pPr>
            <a:r>
              <a:rPr lang="en-US" sz="1300" b="0" dirty="0">
                <a:solidFill>
                  <a:srgbClr val="FF0000"/>
                </a:solidFill>
              </a:rPr>
              <a:t>No ping(10.0.0.76)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35BE8E4-86C2-4D3C-AF7E-52C22C556ABB}"/>
              </a:ext>
            </a:extLst>
          </p:cNvPr>
          <p:cNvSpPr/>
          <p:nvPr/>
        </p:nvSpPr>
        <p:spPr>
          <a:xfrm>
            <a:off x="6284686" y="2495632"/>
            <a:ext cx="914400" cy="3553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C600F78-34B8-4BB9-A776-7E2B29F5179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168392" y="4830868"/>
            <a:ext cx="5609409" cy="868890"/>
          </a:xfrm>
          <a:prstGeom prst="wedgeRoundRectCallout">
            <a:avLst>
              <a:gd name="adj1" fmla="val -20833"/>
              <a:gd name="adj2" fmla="val 53057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Product #2149688001202404122919 boot up fail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37F61E-D442-48BF-94A7-FEE76D3CB5D0}"/>
              </a:ext>
            </a:extLst>
          </p:cNvPr>
          <p:cNvSpPr txBox="1"/>
          <p:nvPr/>
        </p:nvSpPr>
        <p:spPr>
          <a:xfrm>
            <a:off x="2129073" y="3754292"/>
            <a:ext cx="547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ETH</a:t>
            </a:r>
          </a:p>
        </p:txBody>
      </p:sp>
    </p:spTree>
    <p:extLst>
      <p:ext uri="{BB962C8B-B14F-4D97-AF65-F5344CB8AC3E}">
        <p14:creationId xmlns:p14="http://schemas.microsoft.com/office/powerpoint/2010/main" val="91135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07F7FB-7B8F-4291-A20E-9E5B808EDFA9}"/>
              </a:ext>
            </a:extLst>
          </p:cNvPr>
          <p:cNvSpPr txBox="1"/>
          <p:nvPr/>
        </p:nvSpPr>
        <p:spPr>
          <a:xfrm>
            <a:off x="886281" y="48022"/>
            <a:ext cx="2749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checking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5F7D25-CD00-47FE-B076-20A7DE646F8E}"/>
              </a:ext>
            </a:extLst>
          </p:cNvPr>
          <p:cNvSpPr txBox="1"/>
          <p:nvPr/>
        </p:nvSpPr>
        <p:spPr>
          <a:xfrm>
            <a:off x="314541" y="573062"/>
            <a:ext cx="3157529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VI NG DUT: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17FEBC1-60B2-40B7-981E-3CE4EC5F92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994716"/>
              </p:ext>
            </p:extLst>
          </p:nvPr>
        </p:nvGraphicFramePr>
        <p:xfrm>
          <a:off x="729762" y="1077817"/>
          <a:ext cx="11000922" cy="4386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401">
                  <a:extLst>
                    <a:ext uri="{9D8B030D-6E8A-4147-A177-3AD203B41FA5}">
                      <a16:colId xmlns:a16="http://schemas.microsoft.com/office/drawing/2014/main" val="2354955347"/>
                    </a:ext>
                  </a:extLst>
                </a:gridCol>
                <a:gridCol w="1844035">
                  <a:extLst>
                    <a:ext uri="{9D8B030D-6E8A-4147-A177-3AD203B41FA5}">
                      <a16:colId xmlns:a16="http://schemas.microsoft.com/office/drawing/2014/main" val="3753195624"/>
                    </a:ext>
                  </a:extLst>
                </a:gridCol>
                <a:gridCol w="2483351">
                  <a:extLst>
                    <a:ext uri="{9D8B030D-6E8A-4147-A177-3AD203B41FA5}">
                      <a16:colId xmlns:a16="http://schemas.microsoft.com/office/drawing/2014/main" val="2050208131"/>
                    </a:ext>
                  </a:extLst>
                </a:gridCol>
                <a:gridCol w="2292824">
                  <a:extLst>
                    <a:ext uri="{9D8B030D-6E8A-4147-A177-3AD203B41FA5}">
                      <a16:colId xmlns:a16="http://schemas.microsoft.com/office/drawing/2014/main" val="4062533496"/>
                    </a:ext>
                  </a:extLst>
                </a:gridCol>
                <a:gridCol w="3337311">
                  <a:extLst>
                    <a:ext uri="{9D8B030D-6E8A-4147-A177-3AD203B41FA5}">
                      <a16:colId xmlns:a16="http://schemas.microsoft.com/office/drawing/2014/main" val="2058040130"/>
                    </a:ext>
                  </a:extLst>
                </a:gridCol>
              </a:tblGrid>
              <a:tr h="36432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 range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Side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966352"/>
                  </a:ext>
                </a:extLst>
              </a:tr>
              <a:tr h="3974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BOT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157272"/>
                  </a:ext>
                </a:extLst>
              </a:tr>
              <a:tr h="1105027"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#2149688001202404122919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4623481"/>
                  </a:ext>
                </a:extLst>
              </a:tr>
              <a:tr h="1336390">
                <a:tc v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housing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Housing was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burnt and black smoke residue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308880"/>
                  </a:ext>
                </a:extLst>
              </a:tr>
              <a:tr h="11828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Power supply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port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area was burnt and black smoke residue </a:t>
                      </a:r>
                    </a:p>
                    <a:p>
                      <a:pPr algn="l"/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Location: L308, L306, RV301, C338, U308, R328 were burnt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034498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6F3084D-513A-4630-BBF6-1B46294F9E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3" t="24306" r="11341" b="22117"/>
          <a:stretch/>
        </p:blipFill>
        <p:spPr>
          <a:xfrm>
            <a:off x="4192493" y="1843712"/>
            <a:ext cx="1128158" cy="11243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D7A616-7883-4910-AB13-821401ACC3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1" t="24306" r="14726" b="21058"/>
          <a:stretch/>
        </p:blipFill>
        <p:spPr>
          <a:xfrm>
            <a:off x="6449562" y="1843712"/>
            <a:ext cx="1128158" cy="11243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7C3DE6-5716-42B6-9F82-409097B1B9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" t="15582" b="13044"/>
          <a:stretch/>
        </p:blipFill>
        <p:spPr>
          <a:xfrm>
            <a:off x="6449562" y="4342521"/>
            <a:ext cx="1128157" cy="11097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463149-4F60-4699-A2DB-72D5AFDDDC7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1" t="17584" r="14821" b="30585"/>
          <a:stretch/>
        </p:blipFill>
        <p:spPr>
          <a:xfrm>
            <a:off x="4167173" y="4332739"/>
            <a:ext cx="1128158" cy="113289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9E6BC96-4D5F-45EC-8F3E-4A83DBFA167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89855" y="5463862"/>
            <a:ext cx="8333435" cy="821076"/>
          </a:xfrm>
          <a:prstGeom prst="wedgeRoundRectCallout">
            <a:avLst>
              <a:gd name="adj1" fmla="val -20833"/>
              <a:gd name="adj2" fmla="val 53057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>
              <a:lnSpc>
                <a:spcPct val="150000"/>
              </a:lnSpc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5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was seriously burnt and exploded, PCBA was damaged</a:t>
            </a:r>
            <a:endParaRPr lang="en-US" sz="15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898121-9311-4E36-BFCE-6165531481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2493" y="3083975"/>
            <a:ext cx="1128158" cy="11328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D32554-7ADC-40E1-8213-8E4D9C383A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9562" y="3100424"/>
            <a:ext cx="1128158" cy="11097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63069" y="4332739"/>
            <a:ext cx="557582" cy="4030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505502" y="4342520"/>
            <a:ext cx="504897" cy="5771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731252" y="3176979"/>
            <a:ext cx="589399" cy="5570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81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ACF5B2-9279-44DF-B07F-009DF4E245AE}"/>
              </a:ext>
            </a:extLst>
          </p:cNvPr>
          <p:cNvSpPr txBox="1"/>
          <p:nvPr/>
        </p:nvSpPr>
        <p:spPr>
          <a:xfrm>
            <a:off x="886281" y="48022"/>
            <a:ext cx="5134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 burn evaluation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F2B5B-BF7A-48A8-91CA-4F25FA455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41" y="1187798"/>
            <a:ext cx="6271789" cy="18272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0C9059-5711-4AE3-A374-D5C8E14A90B8}"/>
              </a:ext>
            </a:extLst>
          </p:cNvPr>
          <p:cNvSpPr txBox="1"/>
          <p:nvPr/>
        </p:nvSpPr>
        <p:spPr>
          <a:xfrm>
            <a:off x="314541" y="692330"/>
            <a:ext cx="315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Cause burn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D02603-2CA7-4B57-B240-0E4444C32908}"/>
              </a:ext>
            </a:extLst>
          </p:cNvPr>
          <p:cNvSpPr/>
          <p:nvPr/>
        </p:nvSpPr>
        <p:spPr>
          <a:xfrm>
            <a:off x="3702200" y="1584213"/>
            <a:ext cx="443948" cy="266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0F64603-15DE-4061-9A1B-536256CB4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977442"/>
              </p:ext>
            </p:extLst>
          </p:nvPr>
        </p:nvGraphicFramePr>
        <p:xfrm>
          <a:off x="6739164" y="1200869"/>
          <a:ext cx="4957537" cy="3570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137">
                  <a:extLst>
                    <a:ext uri="{9D8B030D-6E8A-4147-A177-3AD203B41FA5}">
                      <a16:colId xmlns:a16="http://schemas.microsoft.com/office/drawing/2014/main" val="961731932"/>
                    </a:ext>
                  </a:extLst>
                </a:gridCol>
                <a:gridCol w="1619200">
                  <a:extLst>
                    <a:ext uri="{9D8B030D-6E8A-4147-A177-3AD203B41FA5}">
                      <a16:colId xmlns:a16="http://schemas.microsoft.com/office/drawing/2014/main" val="3713460400"/>
                    </a:ext>
                  </a:extLst>
                </a:gridCol>
                <a:gridCol w="1619200">
                  <a:extLst>
                    <a:ext uri="{9D8B030D-6E8A-4147-A177-3AD203B41FA5}">
                      <a16:colId xmlns:a16="http://schemas.microsoft.com/office/drawing/2014/main" val="3272952588"/>
                    </a:ext>
                  </a:extLst>
                </a:gridCol>
              </a:tblGrid>
              <a:tr h="339659">
                <a:tc rowSpan="2"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limits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786297"/>
                  </a:ext>
                </a:extLst>
              </a:tr>
              <a:tr h="3396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399314"/>
                  </a:ext>
                </a:extLst>
              </a:tr>
              <a:tr h="501025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U308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85729"/>
                  </a:ext>
                </a:extLst>
              </a:tr>
              <a:tr h="477962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865613"/>
                  </a:ext>
                </a:extLst>
              </a:tr>
              <a:tr h="477962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L306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072906"/>
                  </a:ext>
                </a:extLst>
              </a:tr>
              <a:tr h="477962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RV301 </a:t>
                      </a:r>
                      <a:endParaRPr 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520703"/>
                  </a:ext>
                </a:extLst>
              </a:tr>
              <a:tr h="477962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271903"/>
                  </a:ext>
                </a:extLst>
              </a:tr>
              <a:tr h="477962"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R328</a:t>
                      </a:r>
                      <a:endParaRPr 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92163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E02F56D-9194-4853-8C83-9AE72703E71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72774" y="4893627"/>
            <a:ext cx="12196773" cy="1098173"/>
          </a:xfrm>
          <a:prstGeom prst="wedgeRoundRectCallout">
            <a:avLst>
              <a:gd name="adj1" fmla="val -20833"/>
              <a:gd name="adj2" fmla="val 53057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7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Maybe IC U308 was damaged due to input overvoltage or a lightning strike, resulting in electrical overstress beyond its maximum voltage tolerance.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07139F-8418-40C5-BE6B-033A67CD2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41" y="3180124"/>
            <a:ext cx="6271789" cy="159089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74A866-9188-4CEB-B82F-EC4610F5C89F}"/>
              </a:ext>
            </a:extLst>
          </p:cNvPr>
          <p:cNvSpPr txBox="1"/>
          <p:nvPr/>
        </p:nvSpPr>
        <p:spPr>
          <a:xfrm>
            <a:off x="1944240" y="4698874"/>
            <a:ext cx="3157529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spc="-1" dirty="0">
                <a:solidFill>
                  <a:srgbClr val="FF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Datasheet U308_TPS25200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792736-565B-48BD-9241-4D5B10D650B0}"/>
              </a:ext>
            </a:extLst>
          </p:cNvPr>
          <p:cNvSpPr/>
          <p:nvPr/>
        </p:nvSpPr>
        <p:spPr>
          <a:xfrm>
            <a:off x="5101769" y="3326295"/>
            <a:ext cx="901466" cy="2351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030591" y="4726584"/>
            <a:ext cx="28857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input voltage limit</a:t>
            </a:r>
          </a:p>
        </p:txBody>
      </p:sp>
    </p:spTree>
    <p:extLst>
      <p:ext uri="{BB962C8B-B14F-4D97-AF65-F5344CB8AC3E}">
        <p14:creationId xmlns:p14="http://schemas.microsoft.com/office/powerpoint/2010/main" val="2742036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402" y="3796809"/>
            <a:ext cx="115883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Possible causes include: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- Adapter failure: Output voltage surged beyond 20V due to internal fault.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- Lightning strike or surge on the AC line, transferred through the adapter.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- Reverse or incorrect power input at the DC jack.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610934"/>
              </p:ext>
            </p:extLst>
          </p:nvPr>
        </p:nvGraphicFramePr>
        <p:xfrm>
          <a:off x="428802" y="1035821"/>
          <a:ext cx="11070194" cy="2760987"/>
        </p:xfrm>
        <a:graphic>
          <a:graphicData uri="http://schemas.openxmlformats.org/drawingml/2006/table">
            <a:tbl>
              <a:tblPr/>
              <a:tblGrid>
                <a:gridCol w="799954">
                  <a:extLst>
                    <a:ext uri="{9D8B030D-6E8A-4147-A177-3AD203B41FA5}">
                      <a16:colId xmlns:a16="http://schemas.microsoft.com/office/drawing/2014/main" val="2096632709"/>
                    </a:ext>
                  </a:extLst>
                </a:gridCol>
                <a:gridCol w="2654131">
                  <a:extLst>
                    <a:ext uri="{9D8B030D-6E8A-4147-A177-3AD203B41FA5}">
                      <a16:colId xmlns:a16="http://schemas.microsoft.com/office/drawing/2014/main" val="819519761"/>
                    </a:ext>
                  </a:extLst>
                </a:gridCol>
                <a:gridCol w="5066711">
                  <a:extLst>
                    <a:ext uri="{9D8B030D-6E8A-4147-A177-3AD203B41FA5}">
                      <a16:colId xmlns:a16="http://schemas.microsoft.com/office/drawing/2014/main" val="4200885175"/>
                    </a:ext>
                  </a:extLst>
                </a:gridCol>
                <a:gridCol w="2549398">
                  <a:extLst>
                    <a:ext uri="{9D8B030D-6E8A-4147-A177-3AD203B41FA5}">
                      <a16:colId xmlns:a16="http://schemas.microsoft.com/office/drawing/2014/main" val="2590855913"/>
                    </a:ext>
                  </a:extLst>
                </a:gridCol>
              </a:tblGrid>
              <a:tr h="5341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675104"/>
                  </a:ext>
                </a:extLst>
              </a:tr>
              <a:tr h="865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 symptom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55563"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Product can’ boot up, no HDMI, no ping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PE: Justin, PQE: Rachel, TE: Jones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874422"/>
                  </a:ext>
                </a:extLst>
              </a:tr>
              <a:tr h="668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 checking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55563" algn="l" fontAlgn="b"/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L308, L306, RV301, C338, U308, R328, J901, L902 were burnt,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PCBA was damaged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PE: Justin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237226"/>
                  </a:ext>
                </a:extLst>
              </a:tr>
              <a:tr h="6926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Assessment root cause burn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55563" algn="l" fontAlgn="b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U308_TPS25200 was damaged due to input overvoltage or a lightning strike, resulting in electrical overstress beyond its maximum voltage tolerance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PE: Justin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388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24487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417</Words>
  <Application>Microsoft Office PowerPoint</Application>
  <PresentationFormat>Widescreen</PresentationFormat>
  <Paragraphs>104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等线</vt:lpstr>
      <vt:lpstr>Microsoft JhengHei</vt:lpstr>
      <vt:lpstr>Microsoft JhengHei</vt:lpstr>
      <vt:lpstr>微软雅黑</vt:lpstr>
      <vt:lpstr>新細明體</vt:lpstr>
      <vt:lpstr>SimSun</vt:lpstr>
      <vt:lpstr>Arial</vt:lpstr>
      <vt:lpstr>Calibri</vt:lpstr>
      <vt:lpstr>Calibri Light</vt:lpstr>
      <vt:lpstr>Wingdings</vt:lpstr>
      <vt:lpstr>Office Theme</vt:lpstr>
      <vt:lpstr>BFX AT-100_FA_1pc scrap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BFX AT-100_FA_1pc scrap</dc:title>
  <dc:creator>吳輝午</dc:creator>
  <cp:lastModifiedBy>阮氏姮</cp:lastModifiedBy>
  <cp:revision>58</cp:revision>
  <dcterms:created xsi:type="dcterms:W3CDTF">2025-04-17T07:44:48Z</dcterms:created>
  <dcterms:modified xsi:type="dcterms:W3CDTF">2025-04-18T08:35:30Z</dcterms:modified>
</cp:coreProperties>
</file>